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2" r:id="rId5"/>
    <p:sldId id="260" r:id="rId6"/>
    <p:sldId id="262" r:id="rId7"/>
    <p:sldId id="264" r:id="rId8"/>
    <p:sldId id="277" r:id="rId9"/>
    <p:sldId id="265" r:id="rId10"/>
    <p:sldId id="267" r:id="rId11"/>
    <p:sldId id="283" r:id="rId12"/>
    <p:sldId id="269" r:id="rId13"/>
    <p:sldId id="270" r:id="rId14"/>
    <p:sldId id="271" r:id="rId15"/>
    <p:sldId id="281" r:id="rId16"/>
    <p:sldId id="28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-1614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D0B5-9F63-534B-04B1-13AAE21EF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46311-26E9-0770-4346-E635F6645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0C8BA-DCFB-3540-1D75-9487FB2B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48E74-DCA9-ADB8-4843-210035019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B9F25-E10A-9342-72AE-D810DBE8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6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B98D5-698B-ECEB-D123-C0A1FD452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F6529-FD60-ADC7-6152-13C67B482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6990A-4038-08FE-BCEA-9D053975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C86D2-88A2-D337-DE8D-5B1531AA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8DDBE-E335-1196-DEC6-49340DC8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302D42-8269-BD8C-C4FA-723717623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D1779-6B65-B316-2BEA-6ACEBA040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D6CD6-AD8C-C6E0-0C2E-2F360803A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AB65F-92A9-1810-6F55-EAFDA049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23EDE-F939-A257-577C-63165B37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8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6B890-C376-4390-7695-F3552103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70F9B-3B7B-3A73-FE10-733078508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59D66-95C7-A1A0-F481-2B9CDA49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FCF99-85A8-A415-0025-46E5F9BA8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000AD-8F78-13C1-B361-6003826B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9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0430-A6D6-0983-477F-9D4D5DC9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2BE79-7578-32D1-1701-57425FD96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4D833-17CD-D451-5EC8-A4500617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B738E-890A-A165-9E29-B80D38DA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16DB2-5E70-4B25-3ABF-CEE44CACB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8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3D48A-6270-C734-7C7E-CA1A74F6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CE332-C619-BE27-2853-398B4DD74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6C307-DA7E-D0C0-3C3E-235A17751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B4D24-4F22-0BBA-64C3-C48B4180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CC4D2-CA69-8A10-D34E-E61D1661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239B9-9470-29D7-F174-610C8DDF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2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8D633-19F6-1832-BFE5-1C2DFA53F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2D48D-2B25-6B33-C3F7-5ABD4ABF5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376FB-7DF5-20DC-3CC0-77B6D7313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86660-092E-A1CC-5119-81FADE92A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FD4BB-81FB-2D9D-59A2-ECABA22A9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6F61A-8C6E-D691-8D91-A61F6599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6AE82-E83B-2FE0-620B-4032FF1C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4BF214-A432-E8BA-0E77-46FF34A3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3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3BF3-45D9-A34F-1644-2C5548CE6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6500DE-3B02-A66D-F392-3689707A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35166-6099-6720-3963-647EB3379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AD0DF-AFF2-20EC-EF23-107FDCE6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A735B8-DC5A-3F4B-E78D-92E665AF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90EB1-BA3B-2AF3-5B91-F72A7C919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2E5FC-45CA-7AB1-13AD-525C1C18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8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89FD-AC2E-E5C7-A8A3-141A98BBF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EB46-DF27-752F-40BB-9DF792462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8B39F-C1E8-6604-20CF-91F556230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CAF2F-F9BF-703D-4980-743A9D13F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F2957-FE7E-2575-D77F-00D45892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9BD08-876B-9736-208A-B2C83B118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8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5C47-AE86-73EC-9C0E-3D93BA13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02B79-ED27-9760-9D96-86FAE40E5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2281D-4700-3178-02FC-62841FCC0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CA911-DF66-0B52-6B0C-2D06B6EC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F3F73-1286-B21A-4379-7515022C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DBE60-49DC-29AF-009F-2DF7E643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4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BBB8DC-C85F-7A19-615A-0B896B462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7ACB-6863-2DF2-150E-A1E365929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79138-1385-D9D5-B03C-80A7096DC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656F9-7622-4093-94BC-ED7BE3B29F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92C95-F362-D205-4850-7B65F4EC9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3F9D0-5F3A-84AC-45FD-6C43F4261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AE0F-EF63-41EF-80E9-BAF4C4C67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3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sellbarkley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BCF7-8FFA-8F27-6491-B827B2431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0083"/>
            <a:ext cx="9144000" cy="245903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ADHD: Understanding the Symptoms &amp; Effective Management Strategies at Home and in </a:t>
            </a:r>
            <a:r>
              <a:rPr lang="en-US" sz="4400" dirty="0" smtClean="0"/>
              <a:t>School</a:t>
            </a:r>
            <a:br>
              <a:rPr lang="en-US" sz="4400" dirty="0" smtClean="0"/>
            </a:br>
            <a:r>
              <a:rPr lang="es-ES" sz="4400" dirty="0"/>
              <a:t>TDAH: Comprender los síntomas y las estrategias de gestión eficaces en casa y en la escuela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A2159-3F50-FCF8-29A3-FE216FFBF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2923"/>
            <a:ext cx="9144000" cy="1007938"/>
          </a:xfrm>
        </p:spPr>
        <p:txBody>
          <a:bodyPr/>
          <a:lstStyle/>
          <a:p>
            <a:r>
              <a:rPr lang="en-US" dirty="0"/>
              <a:t>Elisabeth </a:t>
            </a:r>
            <a:r>
              <a:rPr lang="en-US" dirty="0" err="1"/>
              <a:t>Cannata</a:t>
            </a:r>
            <a:r>
              <a:rPr lang="en-US" dirty="0"/>
              <a:t>, Ph.D.</a:t>
            </a:r>
          </a:p>
          <a:p>
            <a:r>
              <a:rPr lang="en-US" dirty="0"/>
              <a:t>Vice President Community-Based Family Services &amp; Practice Innovation</a:t>
            </a:r>
          </a:p>
        </p:txBody>
      </p:sp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3008DF32-60D8-7951-9B4D-30BDAA443C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49" y="5311861"/>
            <a:ext cx="3975502" cy="129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63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9A61-34A6-1FA0-DEE6-E2E15CC3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21920"/>
            <a:ext cx="896112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Additional pointers for parents at home</a:t>
            </a:r>
            <a:r>
              <a:rPr lang="en-US" sz="4000" dirty="0" smtClean="0"/>
              <a:t>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01231-84D5-376D-86CE-319B8B82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082039"/>
            <a:ext cx="11567160" cy="57759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Get your child’s input about what is rewarding/motivating for them (note: “rewards” do not have to be things that you have to buy!)</a:t>
            </a:r>
          </a:p>
          <a:p>
            <a:r>
              <a:rPr lang="en-US" dirty="0"/>
              <a:t>Learn to notice positive behavior</a:t>
            </a:r>
          </a:p>
          <a:p>
            <a:pPr lvl="1"/>
            <a:r>
              <a:rPr lang="en-US" dirty="0"/>
              <a:t>Building upon small successes to shape larger behavioral goals</a:t>
            </a:r>
          </a:p>
          <a:p>
            <a:r>
              <a:rPr lang="en-US" dirty="0"/>
              <a:t>Ensure </a:t>
            </a:r>
            <a:r>
              <a:rPr lang="en-US" i="1" dirty="0"/>
              <a:t>positive time </a:t>
            </a:r>
            <a:r>
              <a:rPr lang="en-US" dirty="0"/>
              <a:t>every day</a:t>
            </a:r>
          </a:p>
          <a:p>
            <a:r>
              <a:rPr lang="en-US" dirty="0"/>
              <a:t>Know and celebrate your child’s strengths and create opportunities to excel</a:t>
            </a:r>
          </a:p>
          <a:p>
            <a:r>
              <a:rPr lang="en-US" dirty="0"/>
              <a:t>Pay special attention to proactive planning:  e.g. homework routine, long car rides, at the grocery store</a:t>
            </a:r>
          </a:p>
          <a:p>
            <a:r>
              <a:rPr lang="en-US" dirty="0"/>
              <a:t>Understand ADHD is a </a:t>
            </a:r>
            <a:r>
              <a:rPr lang="en-US" i="1" dirty="0"/>
              <a:t>condition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not your fault : but you can help your child be more successful</a:t>
            </a:r>
          </a:p>
          <a:p>
            <a:pPr lvl="1"/>
            <a:r>
              <a:rPr lang="en-US" dirty="0"/>
              <a:t>Not something your child is doing on purpose or naughtiness: but your child can respond to predictability, consistency, motivational strategies</a:t>
            </a:r>
          </a:p>
          <a:p>
            <a:r>
              <a:rPr lang="en-US" dirty="0"/>
              <a:t>Consider how parents own ADHD (if present) may impact parenting – develop strategies, teaming with other caretakers</a:t>
            </a:r>
          </a:p>
        </p:txBody>
      </p:sp>
    </p:spTree>
    <p:extLst>
      <p:ext uri="{BB962C8B-B14F-4D97-AF65-F5344CB8AC3E}">
        <p14:creationId xmlns:p14="http://schemas.microsoft.com/office/powerpoint/2010/main" val="708913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dirty="0"/>
              <a:t>Consejos adicionales para los padres en casa: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112520"/>
            <a:ext cx="11673840" cy="5288280"/>
          </a:xfrm>
        </p:spPr>
        <p:txBody>
          <a:bodyPr>
            <a:normAutofit fontScale="25000" lnSpcReduction="20000"/>
          </a:bodyPr>
          <a:lstStyle/>
          <a:p>
            <a:pPr marL="285750" indent="-285750"/>
            <a:r>
              <a:rPr lang="es-ES" sz="11200" dirty="0"/>
              <a:t>Pida a su hijo que le diga qué es lo que le motiva o premia (nota: los "premios" no tienen por qué ser cosas que usted tenga que comprar).</a:t>
            </a:r>
          </a:p>
          <a:p>
            <a:pPr marL="285750" indent="-285750"/>
            <a:r>
              <a:rPr lang="es-ES" sz="11200" dirty="0"/>
              <a:t>Aprender a notar el comportamiento positivo</a:t>
            </a:r>
          </a:p>
          <a:p>
            <a:pPr marL="742950" lvl="1" indent="-285750"/>
            <a:r>
              <a:rPr lang="es-ES" sz="8000" dirty="0"/>
              <a:t>Aprovechar los pequeños éxitos para dar forma a objetivos de comportamiento más amplios</a:t>
            </a:r>
          </a:p>
          <a:p>
            <a:pPr marL="285750" indent="-285750"/>
            <a:r>
              <a:rPr lang="es-ES" sz="11200" dirty="0"/>
              <a:t>Asegurar un tiempo positivo cada día</a:t>
            </a:r>
          </a:p>
          <a:p>
            <a:pPr marL="285750" indent="-285750"/>
            <a:r>
              <a:rPr lang="es-ES" sz="11200" dirty="0"/>
              <a:t>Conocer y celebrar los puntos fuertes de su hijo y crear oportunidades para sobresalir</a:t>
            </a:r>
          </a:p>
          <a:p>
            <a:pPr marL="285750" indent="-285750"/>
            <a:r>
              <a:rPr lang="es-ES" sz="11200" dirty="0"/>
              <a:t>Prestar especial atención a la planificación proactiva: por ejemplo, la rutina de los deberes, los viajes largos en coche, en el supermercado</a:t>
            </a:r>
          </a:p>
          <a:p>
            <a:pPr marL="285750" indent="-285750"/>
            <a:r>
              <a:rPr lang="es-ES" sz="11200" dirty="0"/>
              <a:t>Comprenda que el TDAH es una enfermedad </a:t>
            </a:r>
          </a:p>
          <a:p>
            <a:pPr marL="742950" lvl="1" indent="-285750"/>
            <a:r>
              <a:rPr lang="es-ES" sz="8000" dirty="0"/>
              <a:t>No es culpa suya: pero puede ayudar a su hijo a tener más éxito</a:t>
            </a:r>
          </a:p>
          <a:p>
            <a:pPr marL="742950" lvl="1" indent="-285750"/>
            <a:r>
              <a:rPr lang="es-ES" sz="8000" dirty="0"/>
              <a:t>No es algo que su hijo haga a propósito o por maldad: pero su hijo puede responder a la previsibilidad, la consistencia y las estrategias de motivación</a:t>
            </a:r>
          </a:p>
          <a:p>
            <a:pPr marL="285750" indent="-285750"/>
            <a:r>
              <a:rPr lang="es-ES" sz="11200" dirty="0"/>
              <a:t>Considerar cómo el propio TDAH de los padres (si lo hay) puede afectar a la crianza de los hijos: desarrollar estrategias, trabajar en equipo con otros cuidadores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00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9A61-34A6-1FA0-DEE6-E2E15CC3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260" y="0"/>
            <a:ext cx="1107948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Additional strategies for success at school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s-ES" dirty="0"/>
              <a:t>Estrategias adicionales para tener éxito en la escuela: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01231-84D5-376D-86CE-319B8B82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1463040"/>
            <a:ext cx="5974080" cy="52730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Seating arrangements – limiting distractions</a:t>
            </a:r>
          </a:p>
          <a:p>
            <a:r>
              <a:rPr lang="en-US" dirty="0"/>
              <a:t>Organizing space – having materials close at hand</a:t>
            </a:r>
          </a:p>
          <a:p>
            <a:r>
              <a:rPr lang="en-US" dirty="0"/>
              <a:t>Timing of difficult subjects (to promote best performance)</a:t>
            </a:r>
          </a:p>
          <a:p>
            <a:pPr lvl="1"/>
            <a:r>
              <a:rPr lang="en-US" dirty="0"/>
              <a:t>Alternate in more active subjects</a:t>
            </a:r>
          </a:p>
          <a:p>
            <a:pPr lvl="1"/>
            <a:r>
              <a:rPr lang="en-US" dirty="0"/>
              <a:t>Grounding and getting attention after transitions</a:t>
            </a:r>
          </a:p>
          <a:p>
            <a:r>
              <a:rPr lang="en-US" dirty="0"/>
              <a:t>One to one review of instructions </a:t>
            </a:r>
          </a:p>
          <a:p>
            <a:r>
              <a:rPr lang="en-US" dirty="0"/>
              <a:t>Extended time for tests</a:t>
            </a:r>
          </a:p>
          <a:p>
            <a:r>
              <a:rPr lang="en-US" dirty="0"/>
              <a:t>Modified workload</a:t>
            </a:r>
          </a:p>
          <a:p>
            <a:r>
              <a:rPr lang="en-US" dirty="0"/>
              <a:t>Presenting materials in multiple modalities</a:t>
            </a:r>
          </a:p>
          <a:p>
            <a:r>
              <a:rPr lang="en-US" dirty="0"/>
              <a:t>Note-takers or recording lectures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356360"/>
            <a:ext cx="5943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Puesto de los asientos - limitar las distracciones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Organización del espacio - tener los materiales a mano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Horario de las asignaturas difíciles (para promover el mejor rendimiento)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000" dirty="0"/>
              <a:t>Alternar en las asignaturas más activas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000" dirty="0"/>
              <a:t>Fijar la base y enfocar la atención después de las transiciones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Repaso individual de las instrucciones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Brindar más tiempo para los exámenes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Carga de trabajo modificada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Presentación de materiales en múltiples modalidades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Tomar notas o grabar las clases</a:t>
            </a:r>
          </a:p>
        </p:txBody>
      </p:sp>
    </p:spTree>
    <p:extLst>
      <p:ext uri="{BB962C8B-B14F-4D97-AF65-F5344CB8AC3E}">
        <p14:creationId xmlns:p14="http://schemas.microsoft.com/office/powerpoint/2010/main" val="4181645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9A61-34A6-1FA0-DEE6-E2E15CC37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Skill-building focus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s-ES" dirty="0"/>
              <a:t>Enfoque en el desarrollo de habilidades: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01231-84D5-376D-86CE-319B8B82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" y="2042160"/>
            <a:ext cx="5737860" cy="4380866"/>
          </a:xfrm>
        </p:spPr>
        <p:txBody>
          <a:bodyPr/>
          <a:lstStyle/>
          <a:p>
            <a:r>
              <a:rPr lang="en-US" dirty="0"/>
              <a:t>Teaching organizational skills</a:t>
            </a:r>
          </a:p>
          <a:p>
            <a:r>
              <a:rPr lang="en-US" dirty="0"/>
              <a:t>Study skills curriculum</a:t>
            </a:r>
          </a:p>
          <a:p>
            <a:r>
              <a:rPr lang="en-US" dirty="0"/>
              <a:t>Learning self cues: “stop and think”</a:t>
            </a:r>
          </a:p>
          <a:p>
            <a:r>
              <a:rPr lang="en-US" dirty="0"/>
              <a:t>Social skills – e.g., learning sharing, taking turns, listening to others, cooperation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2680" y="1905000"/>
            <a:ext cx="5775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Enseñanza de habilidades organizativas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Currículo de técnicas de estudio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Aprendizaje de señales de autocontrol: "parar y pensar"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Habilidades sociales: por ejemplo, aprender a compartir, respetar los turnos, escuchar a los demás, cooperar</a:t>
            </a:r>
          </a:p>
        </p:txBody>
      </p:sp>
    </p:spTree>
    <p:extLst>
      <p:ext uri="{BB962C8B-B14F-4D97-AF65-F5344CB8AC3E}">
        <p14:creationId xmlns:p14="http://schemas.microsoft.com/office/powerpoint/2010/main" val="96407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9A61-34A6-1FA0-DEE6-E2E15CC3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36525"/>
            <a:ext cx="11948160" cy="1325563"/>
          </a:xfrm>
        </p:spPr>
        <p:txBody>
          <a:bodyPr>
            <a:normAutofit/>
          </a:bodyPr>
          <a:lstStyle/>
          <a:p>
            <a:r>
              <a:rPr lang="en-US" sz="3400" dirty="0"/>
              <a:t>Some caveats about use of negative consequences</a:t>
            </a:r>
            <a:r>
              <a:rPr lang="en-US" sz="3400" dirty="0" smtClean="0"/>
              <a:t>:</a:t>
            </a:r>
            <a:br>
              <a:rPr lang="en-US" sz="3400" dirty="0" smtClean="0"/>
            </a:br>
            <a:r>
              <a:rPr lang="es-ES" sz="3400" dirty="0"/>
              <a:t>Algunas advertencias sobre el uso de las consecuencias negativas: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01231-84D5-376D-86CE-319B8B82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508760"/>
            <a:ext cx="5821680" cy="5135880"/>
          </a:xfrm>
        </p:spPr>
        <p:txBody>
          <a:bodyPr>
            <a:noAutofit/>
          </a:bodyPr>
          <a:lstStyle/>
          <a:p>
            <a:r>
              <a:rPr lang="en-US" sz="2400" dirty="0"/>
              <a:t>Remember: rewarding behavior you want to see is more effective than focus on setting up consequences for negative behaviors</a:t>
            </a:r>
          </a:p>
          <a:p>
            <a:r>
              <a:rPr lang="en-US" sz="2400" dirty="0"/>
              <a:t>Try not to take away activities that provide opportunity for good physical energy release (e.g. recess, gym, afterschool sports) as a consequence, or to make positive activities where the child is successful contingent on positive behavior (e.g. an afterschool recreational activity your child loves and does well at)</a:t>
            </a:r>
          </a:p>
          <a:p>
            <a:r>
              <a:rPr lang="en-US" sz="2400" dirty="0"/>
              <a:t>Clear, matter-of-fact expectations up front, implemented consistently, rather than in </a:t>
            </a:r>
            <a:r>
              <a:rPr lang="en-US" sz="2400" i="1" dirty="0"/>
              <a:t>reaction </a:t>
            </a:r>
            <a:r>
              <a:rPr lang="en-US" sz="2400" dirty="0"/>
              <a:t>to behaviors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348800"/>
            <a:ext cx="59893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Recuerde: recompensar el comportamiento que desea ver es más eficaz que centrarse en establecer consecuencias para los comportamientos negativos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Trate de no quitarle las actividades que le dan la oportunidad de liberar energía física (por ejemplo, el recreo, la gimnasia, los deportes extraescolares) como consecuencia, o de condicionar las actividades positivas en las que el niño tiene éxito a un comportamiento positivo (por ejemplo, una actividad recreativa extraescolar que le guste a su hijo y en la que se desenvuelva bien)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Expectativas claras y concretas, aplicadas de forma coherente, en lugar de como reacción a los comportamientos.</a:t>
            </a:r>
          </a:p>
        </p:txBody>
      </p:sp>
    </p:spTree>
    <p:extLst>
      <p:ext uri="{BB962C8B-B14F-4D97-AF65-F5344CB8AC3E}">
        <p14:creationId xmlns:p14="http://schemas.microsoft.com/office/powerpoint/2010/main" val="3600088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6FD8-FEF6-958A-CD24-18018D13C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3677"/>
            <a:ext cx="11795760" cy="1325563"/>
          </a:xfrm>
        </p:spPr>
        <p:txBody>
          <a:bodyPr>
            <a:noAutofit/>
          </a:bodyPr>
          <a:lstStyle/>
          <a:p>
            <a:r>
              <a:rPr lang="en-US" sz="3600" dirty="0"/>
              <a:t>Collaborative and Coordinate Approach Between Home and School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s-ES" sz="3600" dirty="0"/>
              <a:t>Enfoque colaborativo y coordinado entre el hogar y la escuela: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1B36-EA91-8717-D41D-18B646276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6881"/>
            <a:ext cx="5974080" cy="50139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Meet with school regularly to build a team approach</a:t>
            </a:r>
          </a:p>
          <a:p>
            <a:pPr lvl="1"/>
            <a:r>
              <a:rPr lang="en-US" dirty="0"/>
              <a:t>Share your child’s strengths, interests, things that are motivating</a:t>
            </a:r>
          </a:p>
          <a:p>
            <a:pPr lvl="1"/>
            <a:r>
              <a:rPr lang="en-US" dirty="0"/>
              <a:t>Understand strategies, classroom supports/modifications</a:t>
            </a:r>
          </a:p>
          <a:p>
            <a:pPr lvl="1"/>
            <a:r>
              <a:rPr lang="en-US" dirty="0"/>
              <a:t>Where relevant and possible, create consistencies (language used around shared expectations, rules for behavior)</a:t>
            </a:r>
          </a:p>
          <a:p>
            <a:pPr lvl="1"/>
            <a:r>
              <a:rPr lang="en-US" dirty="0"/>
              <a:t>Discuss immediate rewards that can be established in school, but let school know how you will support expectations for classroom behavior</a:t>
            </a:r>
          </a:p>
          <a:p>
            <a:pPr lvl="1"/>
            <a:r>
              <a:rPr lang="en-US" dirty="0"/>
              <a:t>Establish frequency and mechanisms for communication between home and school</a:t>
            </a:r>
          </a:p>
          <a:p>
            <a:r>
              <a:rPr lang="en-US" dirty="0"/>
              <a:t>Know your child’s educational rights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74080" y="1539240"/>
            <a:ext cx="63398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Reúnase con la escuela regularmente para crear un enfoque de equipo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Comparta los puntos fuertes de su hijo, sus intereses, las cosas que le motivan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Comprender las estrategias, los apoyos/modificaciones del aula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Cuando sea pertinente y posible, cree coherencia (lenguaje utilizado en torno a las expectativas compartidas, normas de comportamiento)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Hable de las recompensas inmediatas que pueden establecerse en la escuela, pero haga saber a la escuela cómo apoyará las expectativas de comportamiento en el aula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Establezca la frecuencia y los mecanismos de comunicación entre el hogar y la escuela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Conozca los derechos educativos de su hijo</a:t>
            </a:r>
          </a:p>
        </p:txBody>
      </p:sp>
    </p:spTree>
    <p:extLst>
      <p:ext uri="{BB962C8B-B14F-4D97-AF65-F5344CB8AC3E}">
        <p14:creationId xmlns:p14="http://schemas.microsoft.com/office/powerpoint/2010/main" val="2564906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35B93-4906-DBBC-4CD8-C73BA45E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</a:t>
            </a:r>
            <a:r>
              <a:rPr lang="en-US" b="1" dirty="0" smtClean="0"/>
              <a:t>?/¿PREGUNTAS?</a:t>
            </a:r>
            <a:endParaRPr lang="en-US" b="1" dirty="0"/>
          </a:p>
        </p:txBody>
      </p:sp>
      <p:pic>
        <p:nvPicPr>
          <p:cNvPr id="4" name="Content Placeholder 3" descr="Close-up of hands raised in classroom">
            <a:extLst>
              <a:ext uri="{FF2B5EF4-FFF2-40B4-BE49-F238E27FC236}">
                <a16:creationId xmlns:a16="http://schemas.microsoft.com/office/drawing/2014/main" id="{6F6C769A-F5AC-35C2-7154-A04C234DAE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057" y="1825625"/>
            <a:ext cx="65278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83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58F60-D264-ACEE-E13C-FA891D856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RESOURCES/RECURSOS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86CBB-0148-803E-F989-067F64EB4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/>
              <a:t>CHADD.ORG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cdc.gov/ncbddd/adhd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>
                <a:hlinkClick r:id="rId2"/>
              </a:rPr>
              <a:t>russellbarkley.org</a:t>
            </a:r>
            <a:endParaRPr lang="en-US" sz="4000" dirty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140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4EA3-8CBC-9950-4B0E-06B6D476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1689080" cy="1600835"/>
          </a:xfrm>
        </p:spPr>
        <p:txBody>
          <a:bodyPr>
            <a:noAutofit/>
          </a:bodyPr>
          <a:lstStyle/>
          <a:p>
            <a:r>
              <a:rPr lang="en-US" sz="3600" dirty="0"/>
              <a:t>Attention Deficit Hyperactivity Disorder (ADHD): What is it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s-ES" sz="3600" dirty="0"/>
              <a:t>Trastorno por Déficit de Atención e Hiperactividad (TDAH): ¿Qué es?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F0577-E94F-992A-7C66-EC1F70AE9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78024"/>
            <a:ext cx="5943600" cy="46970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Children (or adults) who show </a:t>
            </a:r>
            <a:r>
              <a:rPr lang="en-US" i="1" u="sng" dirty="0"/>
              <a:t>persistent</a:t>
            </a:r>
            <a:r>
              <a:rPr lang="en-US" i="1" dirty="0"/>
              <a:t>:</a:t>
            </a:r>
          </a:p>
          <a:p>
            <a:pPr marL="0" indent="0">
              <a:buNone/>
            </a:pPr>
            <a:endParaRPr lang="en-US" sz="600" dirty="0"/>
          </a:p>
          <a:p>
            <a:pPr lvl="1"/>
            <a:r>
              <a:rPr lang="en-US" sz="2600" dirty="0"/>
              <a:t>Difficulty maintaining attention</a:t>
            </a:r>
          </a:p>
          <a:p>
            <a:pPr marL="457200" lvl="1" indent="0">
              <a:buNone/>
            </a:pPr>
            <a:endParaRPr lang="en-US" sz="700" dirty="0"/>
          </a:p>
          <a:p>
            <a:pPr marL="457200" lvl="1" indent="0">
              <a:buNone/>
            </a:pPr>
            <a:r>
              <a:rPr lang="en-US" sz="2600" dirty="0"/>
              <a:t>And/or</a:t>
            </a:r>
          </a:p>
          <a:p>
            <a:pPr marL="457200" lvl="1" indent="0">
              <a:buNone/>
            </a:pPr>
            <a:endParaRPr lang="en-US" sz="700" dirty="0"/>
          </a:p>
          <a:p>
            <a:pPr lvl="1"/>
            <a:r>
              <a:rPr lang="en-US" sz="2600" dirty="0"/>
              <a:t>Hyperactivity (excessive physical activity/restlessness)</a:t>
            </a:r>
          </a:p>
          <a:p>
            <a:pPr lvl="1"/>
            <a:r>
              <a:rPr lang="en-US" sz="2600" dirty="0"/>
              <a:t>Impulsivity (doing without thinking)</a:t>
            </a:r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/>
              <a:t>Depending on how these three characteristics appear, there are 3 general types of ADHD:</a:t>
            </a:r>
          </a:p>
          <a:p>
            <a:pPr marL="0" indent="0">
              <a:buNone/>
            </a:pPr>
            <a:endParaRPr lang="en-US" sz="700" dirty="0"/>
          </a:p>
          <a:p>
            <a:pPr lvl="1"/>
            <a:r>
              <a:rPr lang="en-US" sz="2800" dirty="0"/>
              <a:t>Primary </a:t>
            </a:r>
            <a:r>
              <a:rPr lang="en-US" sz="2800" dirty="0" err="1"/>
              <a:t>Innattentive</a:t>
            </a:r>
            <a:endParaRPr lang="en-US" sz="2800" dirty="0"/>
          </a:p>
          <a:p>
            <a:pPr lvl="1"/>
            <a:r>
              <a:rPr lang="en-US" sz="2800" dirty="0"/>
              <a:t>Primary Hyperactive/Impulsive</a:t>
            </a:r>
          </a:p>
          <a:p>
            <a:pPr lvl="1"/>
            <a:r>
              <a:rPr lang="en-US" sz="2800" dirty="0"/>
              <a:t>Combined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828800"/>
            <a:ext cx="58521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Niños (o adultos) que muestran de forma </a:t>
            </a:r>
            <a:r>
              <a:rPr lang="es-ES" sz="2200" i="1" u="sng" dirty="0"/>
              <a:t>persistente</a:t>
            </a:r>
            <a:r>
              <a:rPr lang="es-ES" sz="2200" dirty="0" smtClean="0"/>
              <a:t>:</a:t>
            </a:r>
            <a:endParaRPr lang="es-E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Dificultad para mantener la </a:t>
            </a:r>
            <a:r>
              <a:rPr lang="es-ES" sz="2200" dirty="0" smtClean="0"/>
              <a:t>atención</a:t>
            </a:r>
            <a:endParaRPr lang="es-ES" sz="2200" dirty="0"/>
          </a:p>
          <a:p>
            <a:r>
              <a:rPr lang="es-ES" sz="2200" dirty="0" smtClean="0"/>
              <a:t>Y/o</a:t>
            </a:r>
            <a:endParaRPr lang="es-E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Hiperactividad (excesiva actividad física/inestabilidad)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Impulsividad (hacer sin pensar)</a:t>
            </a:r>
          </a:p>
          <a:p>
            <a:endParaRPr lang="es-ES" sz="2200" dirty="0"/>
          </a:p>
          <a:p>
            <a:r>
              <a:rPr lang="es-ES" sz="2200" dirty="0"/>
              <a:t>Dependiendo de cómo aparezcan estas tres características, existen 3 tipos generales de TDAH:</a:t>
            </a:r>
          </a:p>
          <a:p>
            <a:endParaRPr lang="es-E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Inatento primario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Hiperactivo/Impulsivo primario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Combinado</a:t>
            </a:r>
          </a:p>
        </p:txBody>
      </p:sp>
    </p:spTree>
    <p:extLst>
      <p:ext uri="{BB962C8B-B14F-4D97-AF65-F5344CB8AC3E}">
        <p14:creationId xmlns:p14="http://schemas.microsoft.com/office/powerpoint/2010/main" val="315629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DC3F-40B3-DDC5-F7C1-6115B370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365125"/>
            <a:ext cx="11704320" cy="1325563"/>
          </a:xfrm>
        </p:spPr>
        <p:txBody>
          <a:bodyPr/>
          <a:lstStyle/>
          <a:p>
            <a:r>
              <a:rPr lang="en-US" dirty="0"/>
              <a:t>ADHD Diagnosis: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24165-859E-9EF1-2FB0-07E6A0C9A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880" y="1825625"/>
            <a:ext cx="558292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/>
              <a:t>INATTENTION</a:t>
            </a:r>
            <a:r>
              <a:rPr lang="en-US" sz="2600" dirty="0"/>
              <a:t> (frequent challenges with 6 or more of the following):</a:t>
            </a:r>
          </a:p>
          <a:p>
            <a:r>
              <a:rPr lang="en-US" sz="2000" dirty="0"/>
              <a:t>Fails to give attention to detail/careless mistakes</a:t>
            </a:r>
          </a:p>
          <a:p>
            <a:r>
              <a:rPr lang="en-US" sz="2000" dirty="0"/>
              <a:t>Difficulty sustaining attention</a:t>
            </a:r>
          </a:p>
          <a:p>
            <a:r>
              <a:rPr lang="en-US" sz="2000" dirty="0"/>
              <a:t>Doesn’t seem to listen when spoken to</a:t>
            </a:r>
          </a:p>
          <a:p>
            <a:r>
              <a:rPr lang="en-US" sz="2000" dirty="0"/>
              <a:t>Doesn’t follow through on instructions/fails to finish tasks</a:t>
            </a:r>
          </a:p>
          <a:p>
            <a:r>
              <a:rPr lang="en-US" sz="2000" dirty="0"/>
              <a:t>Difficulty organizing tasks/activities</a:t>
            </a:r>
          </a:p>
          <a:p>
            <a:r>
              <a:rPr lang="en-US" sz="2000" dirty="0"/>
              <a:t>Avoids/dislikes tasks that require sustained mental effort</a:t>
            </a:r>
          </a:p>
          <a:p>
            <a:r>
              <a:rPr lang="en-US" sz="2000" dirty="0"/>
              <a:t>Loses things necessary for tasks/activities</a:t>
            </a:r>
          </a:p>
          <a:p>
            <a:r>
              <a:rPr lang="en-US" sz="2000" dirty="0"/>
              <a:t>Easily distracted by things around them (or unrelated thoughts)</a:t>
            </a:r>
          </a:p>
          <a:p>
            <a:r>
              <a:rPr lang="en-US" sz="2000" dirty="0"/>
              <a:t>Forgetful in daily activities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007BE-A2AC-B432-9E3F-2D1788DC5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8292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/>
              <a:t>HYPERACTIVITY/IMPULSIVITY </a:t>
            </a:r>
            <a:r>
              <a:rPr lang="en-US" sz="2600" dirty="0"/>
              <a:t>(6 or more of following frequently observed):</a:t>
            </a:r>
          </a:p>
          <a:p>
            <a:r>
              <a:rPr lang="en-US" sz="2100" dirty="0"/>
              <a:t>Fidgets/Squirms</a:t>
            </a:r>
          </a:p>
          <a:p>
            <a:r>
              <a:rPr lang="en-US" sz="2100" dirty="0"/>
              <a:t>Leaves seat where expected to stay seated</a:t>
            </a:r>
          </a:p>
          <a:p>
            <a:r>
              <a:rPr lang="en-US" sz="2100" dirty="0"/>
              <a:t>Running/climbing when inappropriate</a:t>
            </a:r>
          </a:p>
          <a:p>
            <a:r>
              <a:rPr lang="en-US" sz="2100" dirty="0"/>
              <a:t>Unable to play/engage in activities quietly</a:t>
            </a:r>
          </a:p>
          <a:p>
            <a:r>
              <a:rPr lang="en-US" sz="2100" dirty="0"/>
              <a:t>“on the go”, “driven by a motor” (unable or uncomfortable sitting still)</a:t>
            </a:r>
          </a:p>
          <a:p>
            <a:r>
              <a:rPr lang="en-US" sz="2100" dirty="0"/>
              <a:t>Talking excessively</a:t>
            </a:r>
          </a:p>
          <a:p>
            <a:r>
              <a:rPr lang="en-US" sz="2100" dirty="0"/>
              <a:t>Blurts out answers/doesn’t wait turn in conversations</a:t>
            </a:r>
          </a:p>
          <a:p>
            <a:r>
              <a:rPr lang="en-US" sz="2100" dirty="0"/>
              <a:t>Difficulty waiting turn</a:t>
            </a:r>
          </a:p>
          <a:p>
            <a:r>
              <a:rPr lang="en-US" sz="2100" dirty="0"/>
              <a:t>Interrupts or intrudes on others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721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r>
              <a:rPr lang="es-ES" dirty="0"/>
              <a:t>Diagnóstico del TDAH: Síntomas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1398905"/>
            <a:ext cx="5181600" cy="4351338"/>
          </a:xfrm>
        </p:spPr>
        <p:txBody>
          <a:bodyPr>
            <a:noAutofit/>
          </a:bodyPr>
          <a:lstStyle/>
          <a:p>
            <a:r>
              <a:rPr lang="es-ES" sz="2000" b="1" dirty="0"/>
              <a:t>INATENCIÓN </a:t>
            </a:r>
            <a:r>
              <a:rPr lang="es-ES" sz="2000" dirty="0"/>
              <a:t>(desafíos frecuentes con 6 o más de los siguientes):</a:t>
            </a:r>
          </a:p>
          <a:p>
            <a:r>
              <a:rPr lang="es-ES" sz="2000" dirty="0"/>
              <a:t>No presta atención a los detalles/comete errores por descuido</a:t>
            </a:r>
          </a:p>
          <a:p>
            <a:r>
              <a:rPr lang="es-ES" sz="2000" dirty="0"/>
              <a:t>Dificultad para mantener la atención</a:t>
            </a:r>
          </a:p>
          <a:p>
            <a:r>
              <a:rPr lang="es-ES" sz="2000" dirty="0"/>
              <a:t>Parece no escuchar cuando se le habla</a:t>
            </a:r>
          </a:p>
          <a:p>
            <a:r>
              <a:rPr lang="es-ES" sz="2000" dirty="0"/>
              <a:t>No sigue las instrucciones/no termina tareas</a:t>
            </a:r>
          </a:p>
          <a:p>
            <a:r>
              <a:rPr lang="es-ES" sz="2000" dirty="0"/>
              <a:t>Dificultad para organizar tareas/actividades</a:t>
            </a:r>
          </a:p>
          <a:p>
            <a:r>
              <a:rPr lang="es-ES" sz="2000" dirty="0"/>
              <a:t>Evita/no le gustan tareas que requieren un esfuerzo mental sostenido</a:t>
            </a:r>
          </a:p>
          <a:p>
            <a:r>
              <a:rPr lang="es-ES" sz="2000" dirty="0"/>
              <a:t>Pierde las cosas necesarias para tareas/actividades</a:t>
            </a:r>
          </a:p>
          <a:p>
            <a:r>
              <a:rPr lang="es-ES" sz="2000" dirty="0"/>
              <a:t>Se distrae fácilmente con las cosas que le rodean (o con pensamientos no relacionados)</a:t>
            </a:r>
          </a:p>
          <a:p>
            <a:r>
              <a:rPr lang="es-ES" sz="2000" dirty="0"/>
              <a:t>Es olvidadizo en sus actividades diarias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490345"/>
            <a:ext cx="5181600" cy="4351338"/>
          </a:xfrm>
        </p:spPr>
        <p:txBody>
          <a:bodyPr>
            <a:normAutofit fontScale="25000" lnSpcReduction="20000"/>
          </a:bodyPr>
          <a:lstStyle/>
          <a:p>
            <a:r>
              <a:rPr lang="es-ES" sz="8000" b="1" dirty="0"/>
              <a:t>HIPERACTIVIDAD/IMPULSIVIDAD</a:t>
            </a:r>
            <a:r>
              <a:rPr lang="es-ES" sz="8000" dirty="0"/>
              <a:t> (6 o más de los siguientes elementos observados con frecuencia):</a:t>
            </a:r>
          </a:p>
          <a:p>
            <a:r>
              <a:rPr lang="es-ES" sz="8000" dirty="0"/>
              <a:t>Se agita/se retuerce</a:t>
            </a:r>
          </a:p>
          <a:p>
            <a:r>
              <a:rPr lang="es-ES" sz="8000" dirty="0"/>
              <a:t>Se levanta del asiento cuando se espera que permanezca sentado</a:t>
            </a:r>
          </a:p>
          <a:p>
            <a:r>
              <a:rPr lang="es-ES" sz="8000" dirty="0"/>
              <a:t>Corre/escala cuando es inapropiado</a:t>
            </a:r>
          </a:p>
          <a:p>
            <a:r>
              <a:rPr lang="es-ES" sz="8000" dirty="0"/>
              <a:t>Incapaz de jugar/involucrarse en actividades tranquilamente</a:t>
            </a:r>
          </a:p>
          <a:p>
            <a:r>
              <a:rPr lang="es-ES" sz="8000" dirty="0"/>
              <a:t>"en movimiento", "impulsado por un motor" (incapaz o incómodo de permanecer sentado)</a:t>
            </a:r>
          </a:p>
          <a:p>
            <a:r>
              <a:rPr lang="es-ES" sz="8000" dirty="0"/>
              <a:t>Habla en exceso</a:t>
            </a:r>
          </a:p>
          <a:p>
            <a:r>
              <a:rPr lang="es-ES" sz="8000" dirty="0"/>
              <a:t>Responde impulsivamente/no espera su turno en las conversaciones</a:t>
            </a:r>
          </a:p>
          <a:p>
            <a:r>
              <a:rPr lang="es-ES" sz="8000" dirty="0"/>
              <a:t>Dificultad para esperar su turno</a:t>
            </a:r>
          </a:p>
          <a:p>
            <a:r>
              <a:rPr lang="es-ES" sz="8000" dirty="0"/>
              <a:t>Interrumpe a los demás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085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F3E6-139D-E9C7-1FC4-573E8377F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97485"/>
            <a:ext cx="119634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ADHD Diagnosis: Other important </a:t>
            </a:r>
            <a:r>
              <a:rPr lang="en-US" sz="4000" dirty="0" smtClean="0"/>
              <a:t>considerations</a:t>
            </a:r>
            <a:br>
              <a:rPr lang="en-US" sz="4000" dirty="0" smtClean="0"/>
            </a:br>
            <a:r>
              <a:rPr lang="es-ES" sz="4000" dirty="0"/>
              <a:t>Diagnóstico del TDAH: Otras consideraciones importantes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2DEF6-1839-7239-3638-C492701F6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3704"/>
            <a:ext cx="6096000" cy="50018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Cluster of symptoms determine which subtype of ADHD (primary inattentive, primary hyperactive/impulsive, combined)</a:t>
            </a:r>
          </a:p>
          <a:p>
            <a:r>
              <a:rPr lang="en-US" dirty="0"/>
              <a:t>Several symptoms are </a:t>
            </a:r>
            <a:r>
              <a:rPr lang="en-US" b="1" u="sng" dirty="0"/>
              <a:t>present in two or more settings</a:t>
            </a:r>
          </a:p>
          <a:p>
            <a:r>
              <a:rPr lang="en-US" dirty="0"/>
              <a:t>Symptoms have </a:t>
            </a:r>
            <a:r>
              <a:rPr lang="en-US" b="1" u="sng" dirty="0"/>
              <a:t>persisted for past 6 months</a:t>
            </a:r>
          </a:p>
          <a:p>
            <a:r>
              <a:rPr lang="en-US" dirty="0"/>
              <a:t>Clear evidence that symptoms </a:t>
            </a:r>
            <a:r>
              <a:rPr lang="en-US" b="1" u="sng" dirty="0"/>
              <a:t>interfere with or reduce quality</a:t>
            </a:r>
            <a:r>
              <a:rPr lang="en-US" dirty="0"/>
              <a:t> of social/school/work functioning</a:t>
            </a:r>
          </a:p>
          <a:p>
            <a:r>
              <a:rPr lang="en-US" dirty="0"/>
              <a:t>Several symptoms must have been </a:t>
            </a:r>
            <a:r>
              <a:rPr lang="en-US" b="1" u="sng" dirty="0"/>
              <a:t>present before age 12 </a:t>
            </a:r>
          </a:p>
          <a:p>
            <a:r>
              <a:rPr lang="en-US" dirty="0"/>
              <a:t>Symptoms not better explained by another mental health disorder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1630680"/>
            <a:ext cx="5775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El grupo de síntomas determina el subtipo de TDAH (inatento primario, hiperactivo/impulsivo primario, combinado)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Varios síntomas están </a:t>
            </a:r>
            <a:r>
              <a:rPr lang="es-ES" sz="2200" b="1" u="sng" dirty="0"/>
              <a:t>presentes en dos o más ámbitos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Los síntomas han </a:t>
            </a:r>
            <a:r>
              <a:rPr lang="es-ES" sz="2200" b="1" u="sng" dirty="0"/>
              <a:t>persistido durante los últimos 6 meses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Evidencia clara de que los síntomas </a:t>
            </a:r>
            <a:r>
              <a:rPr lang="es-ES" sz="2200" b="1" u="sng" dirty="0"/>
              <a:t>interfieren o reducen la calidad</a:t>
            </a:r>
            <a:r>
              <a:rPr lang="es-ES" sz="2200" dirty="0"/>
              <a:t> del funcionamiento social, escolar o laboral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Varios síntomas deben haber estado </a:t>
            </a:r>
            <a:r>
              <a:rPr lang="es-ES" sz="2200" b="1" u="sng" dirty="0"/>
              <a:t>presentes antes de los 12 años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Los síntomas no se explican mejor por otro trastorno de salud mental</a:t>
            </a:r>
          </a:p>
        </p:txBody>
      </p:sp>
    </p:spTree>
    <p:extLst>
      <p:ext uri="{BB962C8B-B14F-4D97-AF65-F5344CB8AC3E}">
        <p14:creationId xmlns:p14="http://schemas.microsoft.com/office/powerpoint/2010/main" val="378509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8EC3-8687-6B3C-EDD5-81B5F16C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1765"/>
            <a:ext cx="1185672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Prevalence and course across the </a:t>
            </a:r>
            <a:r>
              <a:rPr lang="en-US" sz="4000" dirty="0" smtClean="0"/>
              <a:t>lifespan</a:t>
            </a:r>
            <a:br>
              <a:rPr lang="en-US" sz="4000" dirty="0" smtClean="0"/>
            </a:br>
            <a:r>
              <a:rPr lang="es-ES" sz="4000" dirty="0"/>
              <a:t>Prevalencia y evolución a lo largo de la vida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55731-EB18-E645-3579-2D7E0C7FA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572895"/>
            <a:ext cx="5958840" cy="5330825"/>
          </a:xfrm>
        </p:spPr>
        <p:txBody>
          <a:bodyPr>
            <a:noAutofit/>
          </a:bodyPr>
          <a:lstStyle/>
          <a:p>
            <a:r>
              <a:rPr lang="en-US" sz="1800" dirty="0" smtClean="0"/>
              <a:t>Most typically diagnosed during elementary school years</a:t>
            </a:r>
          </a:p>
          <a:p>
            <a:pPr lvl="1"/>
            <a:r>
              <a:rPr lang="en-US" sz="1800" dirty="0" smtClean="0"/>
              <a:t>As demands in school require more sustained attention</a:t>
            </a:r>
          </a:p>
          <a:p>
            <a:pPr lvl="1"/>
            <a:r>
              <a:rPr lang="en-US" sz="1800" dirty="0" smtClean="0"/>
              <a:t>Younger children develop at different rates in terms of activity and self-regulation so often harder to identify early on</a:t>
            </a:r>
          </a:p>
          <a:p>
            <a:r>
              <a:rPr lang="en-US" sz="1800" dirty="0" smtClean="0"/>
              <a:t>Outward signs of physical hyperactivity may become less pronounced in adolescence</a:t>
            </a:r>
          </a:p>
          <a:p>
            <a:r>
              <a:rPr lang="en-US" sz="1800" dirty="0" smtClean="0"/>
              <a:t>Genetic loading</a:t>
            </a:r>
          </a:p>
          <a:p>
            <a:r>
              <a:rPr lang="en-US" sz="1800" dirty="0" smtClean="0"/>
              <a:t>More common with males than females (2:1 in childhood, 1.6:1 in adulthood); females more likely than males to present with primary inattentive type</a:t>
            </a:r>
          </a:p>
          <a:p>
            <a:r>
              <a:rPr lang="en-US" sz="1800" dirty="0" smtClean="0"/>
              <a:t>Often co-occurring with other behavioral health diagnoses</a:t>
            </a:r>
          </a:p>
          <a:p>
            <a:r>
              <a:rPr lang="en-US" sz="1800" dirty="0" smtClean="0"/>
              <a:t>Consider culture-related differences in diagnosis/identification 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487448"/>
            <a:ext cx="59131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Se diagnostica más típicamente durante los años de la escuela primaria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Las exigencias de la escuela requieren una atención más sostenida.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Los niños más pequeños se desarrollan a ritmos diferentes en términos de actividad y autorregulación, por lo que a menudo es más difícil identificarlos al principio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Los signos externos de hiperactividad física pueden ser menos pronunciados en la adolescencia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Carga genética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Más común en los hombres que en las mujeres (2:1 en la infancia, 1,6:1 en la edad adulta); las mujeres tienen más probabilidades que los hombres de presentar el tipo primario de inatención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 menudo coexisten con otros diagnósticos de salud conductual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Considerar las diferencias relacionadas con la cultura en el diagnóstico/identificación</a:t>
            </a:r>
          </a:p>
        </p:txBody>
      </p:sp>
    </p:spTree>
    <p:extLst>
      <p:ext uri="{BB962C8B-B14F-4D97-AF65-F5344CB8AC3E}">
        <p14:creationId xmlns:p14="http://schemas.microsoft.com/office/powerpoint/2010/main" val="64748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2477-6511-EC9C-6547-7FCF4BF4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" y="395605"/>
            <a:ext cx="1193292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Research Supported treatment/interventions for ADHD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es-ES" sz="4000" dirty="0"/>
              <a:t>Tratamiento/intervenciones respaldadas por la investigación para el TDAH: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D64A8-3D82-48D1-5248-66C3225B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2099945"/>
            <a:ext cx="5897880" cy="4316095"/>
          </a:xfrm>
        </p:spPr>
        <p:txBody>
          <a:bodyPr>
            <a:normAutofit/>
          </a:bodyPr>
          <a:lstStyle/>
          <a:p>
            <a:r>
              <a:rPr lang="en-US" dirty="0"/>
              <a:t>Behavior Management</a:t>
            </a:r>
          </a:p>
          <a:p>
            <a:pPr lvl="1"/>
            <a:r>
              <a:rPr lang="en-US" dirty="0"/>
              <a:t>For home – Parent Training</a:t>
            </a:r>
          </a:p>
          <a:p>
            <a:pPr lvl="1"/>
            <a:r>
              <a:rPr lang="en-US" dirty="0"/>
              <a:t>For school </a:t>
            </a:r>
          </a:p>
          <a:p>
            <a:r>
              <a:rPr lang="en-US" dirty="0"/>
              <a:t>Medication</a:t>
            </a:r>
          </a:p>
          <a:p>
            <a:r>
              <a:rPr lang="en-US" dirty="0"/>
              <a:t>Other Educational Supports</a:t>
            </a:r>
          </a:p>
          <a:p>
            <a:r>
              <a:rPr lang="en-US" dirty="0"/>
              <a:t>Skills training</a:t>
            </a:r>
          </a:p>
          <a:p>
            <a:r>
              <a:rPr lang="en-US" dirty="0"/>
              <a:t>Psychoeducation about </a:t>
            </a:r>
            <a:r>
              <a:rPr lang="en-US" dirty="0" smtClean="0"/>
              <a:t>ADHD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</a:t>
            </a:r>
            <a:r>
              <a:rPr lang="en-US" dirty="0" smtClean="0"/>
              <a:t>			                </a:t>
            </a:r>
            <a:r>
              <a:rPr lang="en-US" sz="2400" dirty="0" smtClean="0">
                <a:solidFill>
                  <a:srgbClr val="FF0000"/>
                </a:solidFill>
              </a:rPr>
              <a:t>MULTIMODAL </a:t>
            </a:r>
            <a:r>
              <a:rPr lang="en-US" sz="2400" dirty="0">
                <a:solidFill>
                  <a:srgbClr val="FF0000"/>
                </a:solidFill>
              </a:rPr>
              <a:t>APPROACH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758C5142-70B8-0439-2A70-BC9119003AAF}"/>
              </a:ext>
            </a:extLst>
          </p:cNvPr>
          <p:cNvSpPr/>
          <p:nvPr/>
        </p:nvSpPr>
        <p:spPr>
          <a:xfrm>
            <a:off x="171450" y="5796918"/>
            <a:ext cx="2175510" cy="468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78880" y="2093775"/>
            <a:ext cx="5715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/>
              <a:t>Gestión del comportamiento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dirty="0"/>
              <a:t>Para el hogar - Formación de los padres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dirty="0"/>
              <a:t>Para la escuela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/>
              <a:t>Medicamentos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/>
              <a:t>Otros apoyos educativos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/>
              <a:t>Entrenamiento en habilidades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err="1"/>
              <a:t>Psicoeducación</a:t>
            </a:r>
            <a:r>
              <a:rPr lang="es-ES" sz="2800" dirty="0"/>
              <a:t> sobre el </a:t>
            </a:r>
            <a:r>
              <a:rPr lang="es-ES" sz="2800" dirty="0" smtClean="0"/>
              <a:t>TDAH</a:t>
            </a:r>
          </a:p>
          <a:p>
            <a:endParaRPr lang="es-ES" sz="2800" dirty="0"/>
          </a:p>
          <a:p>
            <a:r>
              <a:rPr lang="es-ES" sz="2800" dirty="0" smtClean="0"/>
              <a:t>                        </a:t>
            </a:r>
            <a:r>
              <a:rPr lang="es-ES" sz="2800" dirty="0" smtClean="0">
                <a:solidFill>
                  <a:srgbClr val="FF0000"/>
                </a:solidFill>
              </a:rPr>
              <a:t>ENFOQUE MULTIMODAL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6" name="Arrow: Right 3">
            <a:extLst>
              <a:ext uri="{FF2B5EF4-FFF2-40B4-BE49-F238E27FC236}">
                <a16:creationId xmlns:a16="http://schemas.microsoft.com/office/drawing/2014/main" id="{758C5142-70B8-0439-2A70-BC9119003AAF}"/>
              </a:ext>
            </a:extLst>
          </p:cNvPr>
          <p:cNvSpPr/>
          <p:nvPr/>
        </p:nvSpPr>
        <p:spPr>
          <a:xfrm>
            <a:off x="6278880" y="5792157"/>
            <a:ext cx="1706880" cy="468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2BC9-F6A2-24BA-25F2-65E88C5C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" y="31940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GOLDEN RULE:  </a:t>
            </a:r>
            <a:r>
              <a:rPr 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br>
              <a:rPr 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/>
              <a:t>REGLA DE ORO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</a:t>
            </a:r>
            <a:endParaRPr lang="en-US" sz="5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AB9D-8E3D-8A23-7E3D-77A52D5B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" y="2099945"/>
            <a:ext cx="5836920" cy="4758055"/>
          </a:xfrm>
        </p:spPr>
        <p:txBody>
          <a:bodyPr/>
          <a:lstStyle/>
          <a:p>
            <a:r>
              <a:rPr lang="en-US" dirty="0"/>
              <a:t>Creating opportunities for success</a:t>
            </a:r>
          </a:p>
          <a:p>
            <a:r>
              <a:rPr lang="en-US" dirty="0"/>
              <a:t>Clear expectations</a:t>
            </a:r>
          </a:p>
          <a:p>
            <a:r>
              <a:rPr lang="en-US" dirty="0"/>
              <a:t>Focus on positive reinforcement</a:t>
            </a:r>
          </a:p>
          <a:p>
            <a:r>
              <a:rPr lang="en-US" dirty="0"/>
              <a:t>Consistency</a:t>
            </a:r>
          </a:p>
          <a:p>
            <a:r>
              <a:rPr lang="en-US" dirty="0"/>
              <a:t>Consideration of child’s developmental level and other co-occurring concerns/needs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33160" y="2042160"/>
            <a:ext cx="5715000" cy="405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dirty="0"/>
              <a:t>Crear oportunidades para el éxito</a:t>
            </a: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dirty="0"/>
              <a:t>Expectativas claras</a:t>
            </a: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dirty="0"/>
              <a:t>Centrarse en el refuerzo positivo</a:t>
            </a: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dirty="0"/>
              <a:t>Consistencia</a:t>
            </a: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dirty="0"/>
              <a:t>Consideración del nivel de desarrollo del niño y otras preocupaciones/necesidades ocurriendo simultáneamente</a:t>
            </a:r>
          </a:p>
        </p:txBody>
      </p:sp>
    </p:spTree>
    <p:extLst>
      <p:ext uri="{BB962C8B-B14F-4D97-AF65-F5344CB8AC3E}">
        <p14:creationId xmlns:p14="http://schemas.microsoft.com/office/powerpoint/2010/main" val="177329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9A61-34A6-1FA0-DEE6-E2E15CC3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0"/>
            <a:ext cx="10515600" cy="1325563"/>
          </a:xfrm>
        </p:spPr>
        <p:txBody>
          <a:bodyPr/>
          <a:lstStyle/>
          <a:p>
            <a:r>
              <a:rPr lang="en-US" dirty="0"/>
              <a:t>Creating structure for success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Creando</a:t>
            </a:r>
            <a:r>
              <a:rPr lang="en-US" dirty="0" smtClean="0"/>
              <a:t> </a:t>
            </a:r>
            <a:r>
              <a:rPr lang="en-US" dirty="0" err="1" smtClean="0"/>
              <a:t>estructura</a:t>
            </a:r>
            <a:r>
              <a:rPr lang="en-US" dirty="0" smtClean="0"/>
              <a:t> para el </a:t>
            </a:r>
            <a:r>
              <a:rPr lang="en-US" dirty="0" err="1" smtClean="0"/>
              <a:t>éxito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01231-84D5-376D-86CE-319B8B82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" y="1559718"/>
            <a:ext cx="5882640" cy="52982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Clearly defined expectations for behavior in each setting/context</a:t>
            </a:r>
          </a:p>
          <a:p>
            <a:pPr lvl="1"/>
            <a:r>
              <a:rPr lang="en-US" dirty="0"/>
              <a:t>Get attention</a:t>
            </a:r>
          </a:p>
          <a:p>
            <a:pPr lvl="1"/>
            <a:r>
              <a:rPr lang="en-US" dirty="0"/>
              <a:t>Give clear expectations about behavior you </a:t>
            </a:r>
            <a:r>
              <a:rPr lang="en-US" i="1" dirty="0"/>
              <a:t>want </a:t>
            </a:r>
            <a:r>
              <a:rPr lang="en-US" dirty="0"/>
              <a:t>to see</a:t>
            </a:r>
          </a:p>
          <a:p>
            <a:pPr lvl="1"/>
            <a:r>
              <a:rPr lang="en-US" dirty="0"/>
              <a:t>Keep it </a:t>
            </a:r>
            <a:r>
              <a:rPr lang="en-US" i="1" dirty="0"/>
              <a:t>short and sweet</a:t>
            </a:r>
          </a:p>
          <a:p>
            <a:r>
              <a:rPr lang="en-US" dirty="0"/>
              <a:t>Utilize immediate and frequent reinforcement</a:t>
            </a:r>
          </a:p>
          <a:p>
            <a:pPr lvl="1"/>
            <a:r>
              <a:rPr lang="en-US" dirty="0"/>
              <a:t>Reward before punishment</a:t>
            </a:r>
          </a:p>
          <a:p>
            <a:pPr lvl="1"/>
            <a:r>
              <a:rPr lang="en-US" dirty="0"/>
              <a:t>Individualized</a:t>
            </a:r>
          </a:p>
          <a:p>
            <a:pPr lvl="1"/>
            <a:r>
              <a:rPr lang="en-US" dirty="0"/>
              <a:t>What is rewarding may change more quickly for ADHD children</a:t>
            </a:r>
          </a:p>
          <a:p>
            <a:pPr lvl="1"/>
            <a:r>
              <a:rPr lang="en-US" dirty="0"/>
              <a:t>Check sheets, tokens, points – offer more immediate feedback in addition to delayed reward</a:t>
            </a:r>
          </a:p>
          <a:p>
            <a:r>
              <a:rPr lang="en-US" dirty="0"/>
              <a:t>Create opportunities for success (</a:t>
            </a:r>
            <a:r>
              <a:rPr lang="en-US" i="1" dirty="0"/>
              <a:t>catch them being good!)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508760"/>
            <a:ext cx="59740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Expectativas de comportamiento claramente definidas en cada entorno/contexto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Llamar la atención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Dar expectativas claras sobre el comportamiento que </a:t>
            </a:r>
            <a:r>
              <a:rPr lang="es-ES" sz="2000" i="1" dirty="0" smtClean="0"/>
              <a:t>Ud. </a:t>
            </a:r>
            <a:r>
              <a:rPr lang="es-ES" sz="2000" dirty="0"/>
              <a:t>quiere ver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Sea breve y dulce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Utilizar refuerzos inmediatos y frecuentes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Premiar antes que castigar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Individualizar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Lo que es gratificante puede cambiar más rápidamente para los niños con TDAH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Hojas de control, fichas, puntos: </a:t>
            </a:r>
            <a:r>
              <a:rPr lang="es-ES" sz="2000" dirty="0" smtClean="0"/>
              <a:t>ofrecen </a:t>
            </a:r>
            <a:r>
              <a:rPr lang="es-ES" sz="2000" dirty="0"/>
              <a:t>una retroalimentación más inmediata además de la recompensa diferida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/>
              <a:t>Crear oportunidades para el éxito </a:t>
            </a:r>
            <a:r>
              <a:rPr lang="es-ES" sz="2200" i="1" dirty="0"/>
              <a:t>(¡pillarlos siendo buenos!)</a:t>
            </a:r>
          </a:p>
        </p:txBody>
      </p:sp>
    </p:spTree>
    <p:extLst>
      <p:ext uri="{BB962C8B-B14F-4D97-AF65-F5344CB8AC3E}">
        <p14:creationId xmlns:p14="http://schemas.microsoft.com/office/powerpoint/2010/main" val="1956637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2115</Words>
  <Application>Microsoft Office PowerPoint</Application>
  <PresentationFormat>Widescreen</PresentationFormat>
  <Paragraphs>236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ADHD: Understanding the Symptoms &amp; Effective Management Strategies at Home and in School TDAH: Comprender los síntomas y las estrategias de gestión eficaces en casa y en la escuela </vt:lpstr>
      <vt:lpstr>Attention Deficit Hyperactivity Disorder (ADHD): What is it? Trastorno por Déficit de Atención e Hiperactividad (TDAH): ¿Qué es?</vt:lpstr>
      <vt:lpstr>ADHD Diagnosis: Symptoms</vt:lpstr>
      <vt:lpstr>Diagnóstico del TDAH: Síntomas</vt:lpstr>
      <vt:lpstr>ADHD Diagnosis: Other important considerations Diagnóstico del TDAH: Otras consideraciones importantes</vt:lpstr>
      <vt:lpstr>Prevalence and course across the lifespan Prevalencia y evolución a lo largo de la vida</vt:lpstr>
      <vt:lpstr>Research Supported treatment/interventions for ADHD: Tratamiento/intervenciones respaldadas por la investigación para el TDAH:</vt:lpstr>
      <vt:lpstr>GOLDEN RULE:  STRUCTURE REGLA DE ORO: ESTRUCTURA</vt:lpstr>
      <vt:lpstr>Creating structure for success: Creando estructura para el éxito:</vt:lpstr>
      <vt:lpstr>Additional pointers for parents at home: </vt:lpstr>
      <vt:lpstr>Consejos adicionales para los padres en casa:</vt:lpstr>
      <vt:lpstr>Additional strategies for success at school: Estrategias adicionales para tener éxito en la escuela:</vt:lpstr>
      <vt:lpstr>Skill-building focus: Enfoque en el desarrollo de habilidades:</vt:lpstr>
      <vt:lpstr>Some caveats about use of negative consequences: Algunas advertencias sobre el uso de las consecuencias negativas:</vt:lpstr>
      <vt:lpstr>Collaborative and Coordinate Approach Between Home and School: Enfoque colaborativo y coordinado entre el hogar y la escuela:</vt:lpstr>
      <vt:lpstr>QUESTIONS?/¿PREGUNTAS?</vt:lpstr>
      <vt:lpstr>RESOURCES/RECURSOS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ADHD: Understanding the Symptoms &amp; Effective Management Strategies at Home and in School</dc:title>
  <dc:creator>Cannata, Elisabeth</dc:creator>
  <cp:lastModifiedBy>word2</cp:lastModifiedBy>
  <cp:revision>29</cp:revision>
  <dcterms:created xsi:type="dcterms:W3CDTF">2022-08-14T17:38:05Z</dcterms:created>
  <dcterms:modified xsi:type="dcterms:W3CDTF">2023-03-21T15:19:33Z</dcterms:modified>
</cp:coreProperties>
</file>